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768" r:id="rId4"/>
  </p:sldMasterIdLst>
  <p:notesMasterIdLst>
    <p:notesMasterId r:id="rId19"/>
  </p:notesMasterIdLst>
  <p:sldIdLst>
    <p:sldId id="269" r:id="rId5"/>
    <p:sldId id="272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5" r:id="rId14"/>
    <p:sldId id="316" r:id="rId15"/>
    <p:sldId id="317" r:id="rId16"/>
    <p:sldId id="319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01-Jun-23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38C0BA96-9868-4E33-86A6-8396A10F8FB7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43164-D693-43F0-ACCB-8FDC960A256C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D07-FB66-4C08-99F7-A74B5278A41B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01AB4-3C66-4EC0-A2E8-5A2CA0D96FC4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A970283-6A9E-4AFC-B910-F2BDA9DD7104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2B27-BEE9-4D10-B64F-DA263406DDA0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16EC7-BA27-4483-98D6-AD196BE75D09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84F0-BA9D-45C3-A3E4-6B3FCBF20AF6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1E23-3DCD-4251-9B4D-64CAC12AF9D0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CAFCC-D508-4719-93AB-9B507C3F5110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518ED5BC-ACEE-46CD-866E-0C5F909D2E9E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00B5FC9-508E-4A5D-9076-6A6DAC084703}" type="datetime1">
              <a:rPr lang="en-US" smtClean="0"/>
              <a:t>01-Jun-23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l-PL"/>
              <a:t>Inteligentna obrada informacija sa televizijskih emisija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72000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1576251"/>
            <a:ext cx="9068586" cy="1764556"/>
          </a:xfrm>
        </p:spPr>
        <p:txBody>
          <a:bodyPr>
            <a:normAutofit/>
          </a:bodyPr>
          <a:lstStyle/>
          <a:p>
            <a:r>
              <a:rPr lang="en-US" sz="4400" dirty="0" err="1" smtClean="0"/>
              <a:t>Genomska</a:t>
            </a:r>
            <a:r>
              <a:rPr lang="en-US" sz="4400" dirty="0" smtClean="0"/>
              <a:t> </a:t>
            </a:r>
            <a:r>
              <a:rPr lang="en-US" sz="4400" dirty="0" err="1" smtClean="0"/>
              <a:t>informatika</a:t>
            </a:r>
            <a:r>
              <a:rPr lang="en-US" sz="4400" dirty="0" smtClean="0"/>
              <a:t>: </a:t>
            </a:r>
            <a:r>
              <a:rPr lang="en-US" sz="4400" dirty="0" err="1" smtClean="0"/>
              <a:t>zadatak</a:t>
            </a:r>
            <a:r>
              <a:rPr lang="en-US" sz="4400" dirty="0" smtClean="0"/>
              <a:t> 4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3683725"/>
            <a:ext cx="9070848" cy="139660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sr-Latn-RS" dirty="0"/>
              <a:t>Student: Aleksandra Todorović </a:t>
            </a:r>
            <a:r>
              <a:rPr lang="en-US" dirty="0" smtClean="0"/>
              <a:t>2022/3090</a:t>
            </a:r>
            <a:endParaRPr lang="sr-Latn-RS" dirty="0"/>
          </a:p>
          <a:p>
            <a:pPr>
              <a:spcAft>
                <a:spcPts val="600"/>
              </a:spcAft>
            </a:pPr>
            <a:r>
              <a:rPr lang="fi-FI" dirty="0"/>
              <a:t>Aleksa Maru</a:t>
            </a:r>
            <a:r>
              <a:rPr lang="sr-Latn-RS" dirty="0"/>
              <a:t>šić </a:t>
            </a:r>
            <a:r>
              <a:rPr lang="fi-FI" dirty="0" smtClean="0"/>
              <a:t>2021/3314 </a:t>
            </a:r>
          </a:p>
          <a:p>
            <a:pPr>
              <a:spcAft>
                <a:spcPts val="600"/>
              </a:spcAft>
            </a:pPr>
            <a:endParaRPr lang="sr-Latn-RS" dirty="0"/>
          </a:p>
          <a:p>
            <a:pPr>
              <a:spcAft>
                <a:spcPts val="600"/>
              </a:spcAft>
            </a:pPr>
            <a:r>
              <a:rPr lang="en-US" dirty="0" smtClean="0"/>
              <a:t>Jun</a:t>
            </a:r>
            <a:r>
              <a:rPr lang="sr-Latn-RS" dirty="0" smtClean="0"/>
              <a:t> 202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Mouse brain results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54" y="1413163"/>
            <a:ext cx="11618811" cy="563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955" y="1510145"/>
            <a:ext cx="6156238" cy="443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8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Mouse brain results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54" y="1413163"/>
            <a:ext cx="11618811" cy="563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62" y="1953016"/>
            <a:ext cx="8562975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31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Mouse embryo results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54" y="1413163"/>
            <a:ext cx="11618811" cy="563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1526" y="1285118"/>
            <a:ext cx="6424266" cy="479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Mouse embryo results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54" y="1413163"/>
            <a:ext cx="11618811" cy="563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405" y="1843313"/>
            <a:ext cx="863917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1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2499360"/>
            <a:ext cx="9070848" cy="258096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/>
              <a:t>Thank you</a:t>
            </a:r>
            <a:r>
              <a:rPr lang="sr-Latn-RS" sz="2400" dirty="0" smtClean="0"/>
              <a:t>!</a:t>
            </a:r>
            <a:endParaRPr lang="sr-Latn-RS" sz="2400" dirty="0"/>
          </a:p>
          <a:p>
            <a:pPr>
              <a:spcAft>
                <a:spcPts val="600"/>
              </a:spcAft>
            </a:pPr>
            <a:r>
              <a:rPr lang="sr-Latn-RS" sz="2400" dirty="0"/>
              <a:t/>
            </a:r>
            <a:br>
              <a:rPr lang="sr-Latn-RS" sz="2400" dirty="0"/>
            </a:br>
            <a:r>
              <a:rPr lang="en-US" sz="2400" dirty="0" smtClean="0"/>
              <a:t>Questions</a:t>
            </a:r>
            <a:r>
              <a:rPr lang="sr-Latn-RS" sz="2400" dirty="0" smtClean="0"/>
              <a:t>?</a:t>
            </a:r>
            <a:endParaRPr lang="en-US" sz="2400" dirty="0" smtClean="0"/>
          </a:p>
          <a:p>
            <a:pPr>
              <a:spcAft>
                <a:spcPts val="600"/>
              </a:spcAft>
            </a:pPr>
            <a:r>
              <a:rPr lang="en-US" sz="2400" dirty="0" err="1" smtClean="0"/>
              <a:t>Github</a:t>
            </a:r>
            <a:r>
              <a:rPr lang="en-US" sz="2400" dirty="0"/>
              <a:t>: https://</a:t>
            </a:r>
            <a:r>
              <a:rPr lang="en-US" sz="2400" dirty="0" smtClean="0"/>
              <a:t>github.com/Aleks1706/gi2023_project/</a:t>
            </a:r>
            <a:endParaRPr lang="en-US" sz="2400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91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Challenge description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/>
          <a:lstStyle/>
          <a:p>
            <a:r>
              <a:rPr lang="en-US" dirty="0" smtClean="0"/>
              <a:t>What is cell annotation refinement?</a:t>
            </a:r>
          </a:p>
          <a:p>
            <a:r>
              <a:rPr lang="en-US" dirty="0" smtClean="0"/>
              <a:t>Machine learning models</a:t>
            </a:r>
          </a:p>
          <a:p>
            <a:r>
              <a:rPr lang="en-US" dirty="0" smtClean="0"/>
              <a:t>Number of features</a:t>
            </a:r>
          </a:p>
          <a:p>
            <a:endParaRPr lang="en-US" dirty="0"/>
          </a:p>
          <a:p>
            <a:r>
              <a:rPr lang="en-US" dirty="0" smtClean="0"/>
              <a:t>Samples given</a:t>
            </a:r>
          </a:p>
          <a:p>
            <a:pPr lvl="1"/>
            <a:r>
              <a:rPr lang="en-US" dirty="0" smtClean="0"/>
              <a:t>Mouse embryo 9.5</a:t>
            </a:r>
          </a:p>
          <a:p>
            <a:pPr lvl="1"/>
            <a:r>
              <a:rPr lang="en-US" dirty="0" smtClean="0"/>
              <a:t>Mouse brain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06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Input data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/>
          <a:lstStyle/>
          <a:p>
            <a:r>
              <a:rPr lang="en-US" dirty="0" smtClean="0"/>
              <a:t>Mouse embryo</a:t>
            </a:r>
            <a:endParaRPr lang="en-US" dirty="0" smtClean="0"/>
          </a:p>
          <a:p>
            <a:pPr lvl="1"/>
            <a:r>
              <a:rPr lang="en-US" dirty="0"/>
              <a:t>5 913 cells</a:t>
            </a:r>
          </a:p>
          <a:p>
            <a:pPr lvl="1"/>
            <a:r>
              <a:rPr lang="en-US" dirty="0"/>
              <a:t>25 568 genes</a:t>
            </a:r>
          </a:p>
          <a:p>
            <a:pPr lvl="1"/>
            <a:r>
              <a:rPr lang="en-US" dirty="0"/>
              <a:t>12  </a:t>
            </a:r>
            <a:r>
              <a:rPr lang="en-US" dirty="0" smtClean="0"/>
              <a:t>Classes</a:t>
            </a:r>
          </a:p>
          <a:p>
            <a:pPr lvl="2"/>
            <a:r>
              <a:rPr lang="en-US" dirty="0" smtClean="0"/>
              <a:t>“Unknown”?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Mouse brain</a:t>
            </a:r>
          </a:p>
          <a:p>
            <a:pPr lvl="1"/>
            <a:r>
              <a:rPr lang="en-US" dirty="0"/>
              <a:t>50 140 cells</a:t>
            </a:r>
          </a:p>
          <a:p>
            <a:pPr lvl="1"/>
            <a:r>
              <a:rPr lang="en-US" dirty="0"/>
              <a:t>25 879 genes</a:t>
            </a:r>
          </a:p>
          <a:p>
            <a:pPr lvl="1"/>
            <a:r>
              <a:rPr lang="en-US" dirty="0"/>
              <a:t>29 classes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30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Approaching the task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smtClean="0"/>
              <a:t>Preprocessing the data</a:t>
            </a:r>
          </a:p>
          <a:p>
            <a:r>
              <a:rPr lang="en-US" dirty="0" smtClean="0"/>
              <a:t>Selecting best features</a:t>
            </a:r>
          </a:p>
          <a:p>
            <a:pPr lvl="1"/>
            <a:r>
              <a:rPr lang="en-US" dirty="0" smtClean="0"/>
              <a:t>Number of features to take?</a:t>
            </a:r>
          </a:p>
          <a:p>
            <a:r>
              <a:rPr lang="en-US" dirty="0" smtClean="0"/>
              <a:t>Stratified-by-K-fold-Splits</a:t>
            </a:r>
          </a:p>
          <a:p>
            <a:pPr lvl="1"/>
            <a:r>
              <a:rPr lang="en-US" dirty="0" smtClean="0"/>
              <a:t>Number of splits?</a:t>
            </a:r>
          </a:p>
          <a:p>
            <a:r>
              <a:rPr lang="en-US" dirty="0" smtClean="0"/>
              <a:t>Choice of training model?</a:t>
            </a:r>
          </a:p>
          <a:p>
            <a:r>
              <a:rPr lang="en-US" dirty="0" smtClean="0"/>
              <a:t>Lower limit for L?</a:t>
            </a:r>
          </a:p>
          <a:p>
            <a:r>
              <a:rPr lang="en-US" dirty="0" smtClean="0"/>
              <a:t>Presenting results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59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Data preprocessing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smtClean="0"/>
              <a:t>Filter cells with less than 200 genes</a:t>
            </a:r>
          </a:p>
          <a:p>
            <a:r>
              <a:rPr lang="en-US" dirty="0" smtClean="0"/>
              <a:t>Filter genes found in less than 3 cells </a:t>
            </a:r>
          </a:p>
          <a:p>
            <a:r>
              <a:rPr lang="en-US" dirty="0" smtClean="0"/>
              <a:t>Remove “Unknown” class</a:t>
            </a:r>
          </a:p>
          <a:p>
            <a:r>
              <a:rPr lang="en-US" dirty="0" smtClean="0"/>
              <a:t>Data normalization</a:t>
            </a:r>
          </a:p>
          <a:p>
            <a:endParaRPr lang="en-US" dirty="0"/>
          </a:p>
          <a:p>
            <a:r>
              <a:rPr lang="en-US" dirty="0" smtClean="0"/>
              <a:t>Remove </a:t>
            </a:r>
            <a:r>
              <a:rPr lang="en-US" dirty="0" err="1" smtClean="0"/>
              <a:t>mt</a:t>
            </a:r>
            <a:r>
              <a:rPr lang="en-US" dirty="0" smtClean="0"/>
              <a:t>- genes?</a:t>
            </a:r>
          </a:p>
          <a:p>
            <a:r>
              <a:rPr lang="en-US" dirty="0" smtClean="0"/>
              <a:t>Remove </a:t>
            </a:r>
            <a:r>
              <a:rPr lang="en-US" dirty="0" err="1" smtClean="0"/>
              <a:t>ribo</a:t>
            </a:r>
            <a:r>
              <a:rPr lang="en-US" dirty="0" smtClean="0"/>
              <a:t>-genes?</a:t>
            </a:r>
          </a:p>
          <a:p>
            <a:r>
              <a:rPr lang="en-US" dirty="0" smtClean="0"/>
              <a:t>Doublet removal?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1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Feature selection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smtClean="0"/>
              <a:t>Add spatial coordinates to features that are used</a:t>
            </a:r>
          </a:p>
          <a:p>
            <a:r>
              <a:rPr lang="en-US" dirty="0" smtClean="0"/>
              <a:t>Multiple methods</a:t>
            </a:r>
          </a:p>
          <a:p>
            <a:pPr lvl="1"/>
            <a:r>
              <a:rPr lang="en-US" dirty="0" err="1" smtClean="0"/>
              <a:t>Umap</a:t>
            </a:r>
            <a:endParaRPr lang="en-US" dirty="0" smtClean="0"/>
          </a:p>
          <a:p>
            <a:pPr lvl="1"/>
            <a:r>
              <a:rPr lang="en-US" dirty="0" smtClean="0"/>
              <a:t>PCA </a:t>
            </a:r>
          </a:p>
          <a:p>
            <a:pPr lvl="1"/>
            <a:r>
              <a:rPr lang="en-US" dirty="0" err="1" smtClean="0"/>
              <a:t>Kbest</a:t>
            </a:r>
            <a:endParaRPr lang="en-US" dirty="0" smtClean="0"/>
          </a:p>
          <a:p>
            <a:r>
              <a:rPr lang="en-US" dirty="0" err="1" smtClean="0"/>
              <a:t>Kbest</a:t>
            </a:r>
            <a:r>
              <a:rPr lang="en-US" dirty="0" smtClean="0"/>
              <a:t> choose number of features</a:t>
            </a:r>
          </a:p>
          <a:p>
            <a:pPr lvl="1"/>
            <a:r>
              <a:rPr lang="en-US" dirty="0" smtClean="0"/>
              <a:t>10, 20, 50, 100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84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Cross validation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err="1" smtClean="0"/>
              <a:t>KFoldSplits</a:t>
            </a:r>
            <a:endParaRPr lang="en-US" dirty="0" smtClean="0"/>
          </a:p>
          <a:p>
            <a:r>
              <a:rPr lang="en-US" dirty="0" smtClean="0"/>
              <a:t>Stratified-by-annotation?</a:t>
            </a:r>
          </a:p>
          <a:p>
            <a:r>
              <a:rPr lang="en-US" dirty="0" smtClean="0"/>
              <a:t>Number of folds</a:t>
            </a:r>
          </a:p>
          <a:p>
            <a:pPr lvl="1"/>
            <a:r>
              <a:rPr lang="en-US" dirty="0" smtClean="0"/>
              <a:t>3, 5, 7, 10</a:t>
            </a:r>
          </a:p>
          <a:p>
            <a:r>
              <a:rPr lang="en-US" dirty="0" smtClean="0"/>
              <a:t>L?</a:t>
            </a:r>
          </a:p>
          <a:p>
            <a:pPr lvl="1"/>
            <a:r>
              <a:rPr lang="en-US" dirty="0" smtClean="0"/>
              <a:t>Upper 0.35*k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89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Training model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err="1" smtClean="0"/>
              <a:t>SGDClassfier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RandomForest</a:t>
            </a:r>
            <a:r>
              <a:rPr lang="en-US" dirty="0" smtClean="0"/>
              <a:t> – has its own feature selection</a:t>
            </a:r>
          </a:p>
          <a:p>
            <a:r>
              <a:rPr lang="en-US" dirty="0" err="1" smtClean="0"/>
              <a:t>Knn</a:t>
            </a:r>
            <a:r>
              <a:rPr lang="en-US" dirty="0" smtClean="0"/>
              <a:t> – already uses distance as a variable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48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62" y="238125"/>
            <a:ext cx="9740537" cy="981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Getting the results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4662" y="1579417"/>
            <a:ext cx="9740538" cy="4455623"/>
          </a:xfrm>
        </p:spPr>
        <p:txBody>
          <a:bodyPr>
            <a:normAutofit/>
          </a:bodyPr>
          <a:lstStyle/>
          <a:p>
            <a:r>
              <a:rPr lang="en-US" dirty="0" smtClean="0"/>
              <a:t>Using train set as output?</a:t>
            </a:r>
          </a:p>
          <a:p>
            <a:endParaRPr lang="en-US" dirty="0"/>
          </a:p>
          <a:p>
            <a:r>
              <a:rPr lang="en-US" dirty="0" smtClean="0"/>
              <a:t>Plotting results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00"/>
            <a:ext cx="1260000" cy="1260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88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728D249-1983-451D-8451-059C0BA5C7BA}">
  <ds:schemaRefs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http://purl.org/dc/terms/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0</TotalTime>
  <Words>231</Words>
  <Application>Microsoft Office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Garamond</vt:lpstr>
      <vt:lpstr>Savon</vt:lpstr>
      <vt:lpstr>Genomska informatika: zadatak 4</vt:lpstr>
      <vt:lpstr>Challenge description</vt:lpstr>
      <vt:lpstr>Input data</vt:lpstr>
      <vt:lpstr>Approaching the task</vt:lpstr>
      <vt:lpstr>Data preprocessing</vt:lpstr>
      <vt:lpstr>Feature selection</vt:lpstr>
      <vt:lpstr>Cross validation</vt:lpstr>
      <vt:lpstr>Training model</vt:lpstr>
      <vt:lpstr>Getting the results</vt:lpstr>
      <vt:lpstr>Mouse brain results</vt:lpstr>
      <vt:lpstr>Mouse brain results</vt:lpstr>
      <vt:lpstr>Mouse embryo results</vt:lpstr>
      <vt:lpstr>Mouse embryo 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2022-09-27T16:20:31Z</dcterms:created>
  <dcterms:modified xsi:type="dcterms:W3CDTF">2023-06-01T09:45:45Z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